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7"/>
  </p:notesMasterIdLst>
  <p:sldIdLst>
    <p:sldId id="259" r:id="rId3"/>
    <p:sldId id="276" r:id="rId4"/>
    <p:sldId id="269" r:id="rId5"/>
    <p:sldId id="278" r:id="rId6"/>
    <p:sldId id="306" r:id="rId7"/>
    <p:sldId id="286" r:id="rId8"/>
    <p:sldId id="307" r:id="rId9"/>
    <p:sldId id="308" r:id="rId10"/>
    <p:sldId id="309" r:id="rId11"/>
    <p:sldId id="279" r:id="rId12"/>
    <p:sldId id="310" r:id="rId13"/>
    <p:sldId id="277" r:id="rId14"/>
    <p:sldId id="280" r:id="rId15"/>
    <p:sldId id="260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69335" autoAdjust="0"/>
  </p:normalViewPr>
  <p:slideViewPr>
    <p:cSldViewPr snapToGrid="0">
      <p:cViewPr varScale="1">
        <p:scale>
          <a:sx n="78" d="100"/>
          <a:sy n="78" d="100"/>
        </p:scale>
        <p:origin x="127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jpg>
</file>

<file path=ppt/media/image11.png>
</file>

<file path=ppt/media/image12.jpeg>
</file>

<file path=ppt/media/image13.png>
</file>

<file path=ppt/media/image14.jpg>
</file>

<file path=ppt/media/image15.jpe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5BD87-BC89-9346-854A-05E5D7FE9235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FA38C2-8AAE-BE42-AB43-69EEB3E99E5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6524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Quiero agradecerles por estar aquí y por hacer parte del cambio. 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05928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Eres un experto en mar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461501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15229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13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9447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b="1" dirty="0"/>
              <a:t>¿Qué es la Inteligencia Artificial (IA)?</a:t>
            </a:r>
          </a:p>
          <a:p>
            <a:r>
              <a:rPr lang="es-MX" dirty="0"/>
              <a:t>La </a:t>
            </a:r>
            <a:r>
              <a:rPr lang="es-MX" b="1" dirty="0"/>
              <a:t>Inteligencia Artificial</a:t>
            </a:r>
            <a:r>
              <a:rPr lang="es-MX" dirty="0"/>
              <a:t>, o </a:t>
            </a:r>
            <a:r>
              <a:rPr lang="es-MX" b="1" dirty="0"/>
              <a:t>IA</a:t>
            </a:r>
            <a:r>
              <a:rPr lang="es-MX" dirty="0"/>
              <a:t>, es cuando las </a:t>
            </a:r>
            <a:r>
              <a:rPr lang="es-MX" b="1" dirty="0"/>
              <a:t>computadoras, robots o teléfonos</a:t>
            </a:r>
            <a:r>
              <a:rPr lang="es-MX" dirty="0"/>
              <a:t> aprenden a </a:t>
            </a:r>
            <a:r>
              <a:rPr lang="es-MX" b="1" dirty="0"/>
              <a:t>hacer cosas que normalmente hacen los humanos</a:t>
            </a:r>
            <a:r>
              <a:rPr lang="es-MX" dirty="0"/>
              <a:t>, como </a:t>
            </a:r>
            <a:r>
              <a:rPr lang="es-MX" b="1" dirty="0"/>
              <a:t>pensar, aprender, hablar o tomar decisiones</a:t>
            </a:r>
            <a:r>
              <a:rPr lang="es-MX" dirty="0"/>
              <a:t>.</a:t>
            </a:r>
          </a:p>
          <a:p>
            <a:endParaRPr lang="es-MX" dirty="0"/>
          </a:p>
          <a:p>
            <a:r>
              <a:rPr lang="es-MX" b="1" dirty="0"/>
              <a:t>Ejemplos cotidianos para entenderlo mejor:</a:t>
            </a:r>
          </a:p>
          <a:p>
            <a:pPr>
              <a:buFont typeface="+mj-lt"/>
              <a:buAutoNum type="arabicPeriod"/>
            </a:pPr>
            <a:r>
              <a:rPr lang="es-MX" b="1" dirty="0"/>
              <a:t>Asistentes de voz como Alexa o Siri</a:t>
            </a:r>
            <a:endParaRPr lang="es-MX" dirty="0"/>
          </a:p>
          <a:p>
            <a:pPr marL="742950" lvl="1" indent="-285750">
              <a:buFont typeface="+mj-lt"/>
              <a:buAutoNum type="arabicPeriod"/>
            </a:pPr>
            <a:r>
              <a:rPr lang="es-MX" dirty="0"/>
              <a:t>Tú les hablas: “¿Qué clima hace hoy?”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MX" dirty="0"/>
              <a:t>Ellos entienden lo que dices y responden.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MX" dirty="0"/>
              <a:t>✅ </a:t>
            </a:r>
            <a:r>
              <a:rPr lang="es-MX" b="1" dirty="0"/>
              <a:t>IA los ayuda a entender tu voz y buscar la respuesta.</a:t>
            </a:r>
            <a:endParaRPr lang="es-MX" dirty="0"/>
          </a:p>
          <a:p>
            <a:pPr>
              <a:buFont typeface="+mj-lt"/>
              <a:buAutoNum type="arabicPeriod"/>
            </a:pPr>
            <a:r>
              <a:rPr lang="es-MX" b="1" dirty="0"/>
              <a:t>Videos recomendados en YouTube o </a:t>
            </a:r>
            <a:r>
              <a:rPr lang="es-MX" b="1" dirty="0" err="1"/>
              <a:t>TikTok</a:t>
            </a:r>
            <a:endParaRPr lang="es-MX" dirty="0"/>
          </a:p>
          <a:p>
            <a:pPr marL="742950" lvl="1" indent="-285750">
              <a:buFont typeface="+mj-lt"/>
              <a:buAutoNum type="arabicPeriod"/>
            </a:pPr>
            <a:r>
              <a:rPr lang="es-MX" dirty="0"/>
              <a:t>Miras muchos videos de perritos.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MX" dirty="0"/>
              <a:t>Luego, te salen más videos de perritos.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MX" dirty="0"/>
              <a:t>✅ </a:t>
            </a:r>
            <a:r>
              <a:rPr lang="es-MX" b="1" dirty="0"/>
              <a:t>La IA aprendió lo que te gusta.</a:t>
            </a:r>
            <a:endParaRPr lang="es-MX" dirty="0"/>
          </a:p>
          <a:p>
            <a:pPr>
              <a:buFont typeface="+mj-lt"/>
              <a:buAutoNum type="arabicPeriod"/>
            </a:pPr>
            <a:r>
              <a:rPr lang="es-MX" b="1" dirty="0"/>
              <a:t>Juegos que “piensan”</a:t>
            </a:r>
            <a:endParaRPr lang="es-MX" dirty="0"/>
          </a:p>
          <a:p>
            <a:pPr marL="742950" lvl="1" indent="-285750">
              <a:buFont typeface="+mj-lt"/>
              <a:buAutoNum type="arabicPeriod"/>
            </a:pPr>
            <a:r>
              <a:rPr lang="es-MX" dirty="0"/>
              <a:t>Estás jugando ajedrez o un juego de carreras.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MX" dirty="0"/>
              <a:t>El oponente (la computadora) juega contra ti y trata de ganarte.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MX" dirty="0"/>
              <a:t>✅ </a:t>
            </a:r>
            <a:r>
              <a:rPr lang="es-MX" b="1" dirty="0"/>
              <a:t>Eso también es IA, porque el juego toma decisiones.</a:t>
            </a:r>
            <a:endParaRPr lang="es-MX" dirty="0"/>
          </a:p>
          <a:p>
            <a:pPr>
              <a:buFont typeface="+mj-lt"/>
              <a:buAutoNum type="arabicPeriod"/>
            </a:pPr>
            <a:r>
              <a:rPr lang="es-MX" b="1" dirty="0"/>
              <a:t>Traducción automática (como Google </a:t>
            </a:r>
            <a:r>
              <a:rPr lang="es-MX" b="1" dirty="0" err="1"/>
              <a:t>Translate</a:t>
            </a:r>
            <a:r>
              <a:rPr lang="es-MX" b="1" dirty="0"/>
              <a:t>)</a:t>
            </a:r>
            <a:endParaRPr lang="es-MX" dirty="0"/>
          </a:p>
          <a:p>
            <a:pPr marL="742950" lvl="1" indent="-285750">
              <a:buFont typeface="+mj-lt"/>
              <a:buAutoNum type="arabicPeriod"/>
            </a:pPr>
            <a:r>
              <a:rPr lang="es-MX" dirty="0"/>
              <a:t>Escribes algo en español, y te lo muestra en inglés.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s-MX" dirty="0"/>
              <a:t>✅ </a:t>
            </a:r>
            <a:r>
              <a:rPr lang="es-MX" b="1" dirty="0"/>
              <a:t>La IA “aprende” idiomas y te ayuda a traducir.</a:t>
            </a:r>
            <a:endParaRPr lang="es-MX" dirty="0"/>
          </a:p>
          <a:p>
            <a:endParaRPr lang="es-MX" dirty="0"/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91803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11563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b="0" i="0" dirty="0">
                <a:solidFill>
                  <a:srgbClr val="040C28"/>
                </a:solidFill>
                <a:effectLst/>
                <a:latin typeface="Google Sans"/>
              </a:rPr>
              <a:t>La inteligencia artificial</a:t>
            </a:r>
            <a:r>
              <a:rPr lang="es-MX" b="0" i="0" dirty="0">
                <a:solidFill>
                  <a:srgbClr val="1F1F1F"/>
                </a:solidFill>
                <a:effectLst/>
                <a:latin typeface="Google Sans"/>
              </a:rPr>
              <a:t> (</a:t>
            </a:r>
            <a:r>
              <a:rPr lang="es-MX" b="0" i="0" dirty="0">
                <a:solidFill>
                  <a:srgbClr val="040C28"/>
                </a:solidFill>
                <a:effectLst/>
                <a:latin typeface="Google Sans"/>
              </a:rPr>
              <a:t>IA</a:t>
            </a:r>
            <a:r>
              <a:rPr lang="es-MX" b="0" i="0" dirty="0">
                <a:solidFill>
                  <a:srgbClr val="1F1F1F"/>
                </a:solidFill>
                <a:effectLst/>
                <a:latin typeface="Google Sans"/>
              </a:rPr>
              <a:t>) es un conjunto de tecnologías que permiten que las computadoras realicen una variedad de funciones avanzadas, </a:t>
            </a:r>
          </a:p>
          <a:p>
            <a:r>
              <a:rPr lang="es-MX" b="0" i="0" dirty="0">
                <a:solidFill>
                  <a:srgbClr val="1F1F1F"/>
                </a:solidFill>
                <a:effectLst/>
                <a:latin typeface="Google Sans"/>
              </a:rPr>
              <a:t>incluida la capacidad de ver, comprender y traducir lenguaje hablado y escrito, analizar datos, hacer recomendaciones y mucho más.</a:t>
            </a:r>
          </a:p>
          <a:p>
            <a:endParaRPr lang="es-MX" b="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lang="es-MX" b="0" i="0" dirty="0">
                <a:solidFill>
                  <a:srgbClr val="1F1F1F"/>
                </a:solidFill>
                <a:effectLst/>
                <a:latin typeface="Google Sans"/>
              </a:rPr>
              <a:t>Preguntar sobre la IA en sus hogares en sus vidas cotidianas</a:t>
            </a:r>
          </a:p>
          <a:p>
            <a:endParaRPr lang="es-MX" b="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lang="es-MX" b="0" i="0" dirty="0">
                <a:solidFill>
                  <a:srgbClr val="1F1F1F"/>
                </a:solidFill>
                <a:effectLst/>
                <a:latin typeface="Google Sans"/>
              </a:rPr>
              <a:t>Volver a preguntar sobre la IA pero en el trabajo</a:t>
            </a:r>
          </a:p>
          <a:p>
            <a:endParaRPr lang="es-MX" b="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lang="es-ES" dirty="0"/>
              <a:t>La Inteligencia Artificial está revolucionando la forma en que trabajamos, tomamos decisiones y automatizamos procesos. Su impacto se puede ver en múltiples áreas:</a:t>
            </a:r>
          </a:p>
          <a:p>
            <a:r>
              <a:rPr lang="es-ES" dirty="0"/>
              <a:t>1️⃣ </a:t>
            </a:r>
            <a:r>
              <a:rPr lang="es-ES" b="1" dirty="0"/>
              <a:t>Automatización de Tareas Repetitivas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La IA permite que las máquinas ejecuten tareas que antes requerían intervención humana.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Ejemplo: </a:t>
            </a:r>
            <a:r>
              <a:rPr lang="es-ES" dirty="0" err="1"/>
              <a:t>Chatbots</a:t>
            </a:r>
            <a:r>
              <a:rPr lang="es-ES" dirty="0"/>
              <a:t> que responden preguntas frecuentes en empresas, eliminando la carga de trabajo manual.</a:t>
            </a:r>
          </a:p>
          <a:p>
            <a:r>
              <a:rPr lang="es-ES" dirty="0"/>
              <a:t>2️⃣ </a:t>
            </a:r>
            <a:r>
              <a:rPr lang="es-ES" b="1" dirty="0"/>
              <a:t>Optimización y Eficiencia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Reducción de tiempos y costos:</a:t>
            </a:r>
            <a:r>
              <a:rPr lang="es-ES" dirty="0"/>
              <a:t> Empresas usan IA para acelerar procesos como análisis de datos o predicción de ventas.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Mayor precisión:</a:t>
            </a:r>
            <a:r>
              <a:rPr lang="es-ES" dirty="0"/>
              <a:t> Los algoritmos de IA pueden analizar grandes volúmenes de datos con menor margen de error que los humanos.</a:t>
            </a:r>
          </a:p>
          <a:p>
            <a:r>
              <a:rPr lang="es-ES" dirty="0"/>
              <a:t>3️⃣ </a:t>
            </a:r>
            <a:r>
              <a:rPr lang="es-ES" b="1" dirty="0"/>
              <a:t>Mejor Toma de Decisiones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La IA analiza tendencias y patrones que los humanos podrían pasar por alto.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Ejemplo:</a:t>
            </a:r>
            <a:r>
              <a:rPr lang="es-ES" dirty="0"/>
              <a:t> En el sector financiero, los bancos usan IA para detectar fraudes y recomendar inversiones.</a:t>
            </a:r>
          </a:p>
          <a:p>
            <a:r>
              <a:rPr lang="es-ES" dirty="0"/>
              <a:t>4️⃣ </a:t>
            </a:r>
            <a:r>
              <a:rPr lang="es-ES" b="1" dirty="0"/>
              <a:t>Personalización de Experiencias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Empresas como Netflix y Spotify utilizan IA para recomendar contenido según los gustos del usuario.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dirty="0"/>
              <a:t>En marketing, la IA ayuda a personalizar anuncios y mejorar la experiencia del cliente.</a:t>
            </a:r>
          </a:p>
          <a:p>
            <a:r>
              <a:rPr lang="es-ES" dirty="0"/>
              <a:t>5️⃣ </a:t>
            </a:r>
            <a:r>
              <a:rPr lang="es-ES" b="1" dirty="0"/>
              <a:t>Innovación en Diferentes Industrias</a:t>
            </a: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Salud:</a:t>
            </a:r>
            <a:r>
              <a:rPr lang="es-ES" dirty="0"/>
              <a:t> Diagnóstico médico asistido por IA.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Transporte:</a:t>
            </a:r>
            <a:r>
              <a:rPr lang="es-ES" dirty="0"/>
              <a:t> Vehículos autónomos y optimización de rutas.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Manufactura:</a:t>
            </a:r>
            <a:r>
              <a:rPr lang="es-ES" dirty="0"/>
              <a:t> Robots inteligentes en líneas de producción.</a:t>
            </a:r>
          </a:p>
          <a:p>
            <a:r>
              <a:rPr lang="es-ES" dirty="0"/>
              <a:t>💡 </a:t>
            </a:r>
            <a:r>
              <a:rPr lang="es-ES" b="1" dirty="0"/>
              <a:t>Pregunta interactiva para el público:</a:t>
            </a:r>
            <a:r>
              <a:rPr lang="es-ES" dirty="0"/>
              <a:t> </a:t>
            </a:r>
            <a:r>
              <a:rPr lang="es-ES" i="1" dirty="0"/>
              <a:t>¿Cómo creen que la IA podría mejorar su día a día o su industria?</a:t>
            </a:r>
            <a:endParaRPr lang="es-ES" dirty="0"/>
          </a:p>
          <a:p>
            <a:endParaRPr lang="es-MX" b="0" i="0" dirty="0">
              <a:solidFill>
                <a:srgbClr val="1F1F1F"/>
              </a:solidFill>
              <a:effectLst/>
              <a:latin typeface="Google Sans"/>
            </a:endParaRPr>
          </a:p>
          <a:p>
            <a:endParaRPr lang="es-MX" b="0" i="0" dirty="0">
              <a:solidFill>
                <a:srgbClr val="1F1F1F"/>
              </a:solidFill>
              <a:effectLst/>
              <a:latin typeface="Google Sans"/>
            </a:endParaRPr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33368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Hablar de WhatsApp y como funciona</a:t>
            </a:r>
            <a:endParaRPr lang="es-MX" dirty="0"/>
          </a:p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5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2246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b="1" dirty="0"/>
              <a:t>1. Creación de publicaciones para redes sociales</a:t>
            </a:r>
          </a:p>
          <a:p>
            <a:r>
              <a:rPr lang="es-MX" b="1" dirty="0" err="1"/>
              <a:t>Prompt</a:t>
            </a:r>
            <a:r>
              <a:rPr lang="es-MX" b="1" dirty="0"/>
              <a:t> (ABC):</a:t>
            </a:r>
            <a:br>
              <a:rPr lang="es-MX" dirty="0"/>
            </a:br>
            <a:r>
              <a:rPr lang="es-MX" dirty="0"/>
              <a:t>✳️ </a:t>
            </a:r>
            <a:r>
              <a:rPr lang="es-MX" i="1" dirty="0"/>
              <a:t>Redacta</a:t>
            </a:r>
            <a:r>
              <a:rPr lang="es-MX" dirty="0"/>
              <a:t> (A)</a:t>
            </a:r>
            <a:br>
              <a:rPr lang="es-MX" dirty="0"/>
            </a:br>
            <a:r>
              <a:rPr lang="es-MX" dirty="0"/>
              <a:t>✳️ </a:t>
            </a:r>
            <a:r>
              <a:rPr lang="es-MX" i="1" dirty="0"/>
              <a:t>una publicación para LinkedIn anunciando el lanzamiento de un nuevo producto de software de gestión de inventario</a:t>
            </a:r>
            <a:r>
              <a:rPr lang="es-MX" dirty="0"/>
              <a:t> (B)</a:t>
            </a:r>
            <a:br>
              <a:rPr lang="es-MX" dirty="0"/>
            </a:br>
            <a:r>
              <a:rPr lang="es-MX" dirty="0"/>
              <a:t>✳️ </a:t>
            </a:r>
            <a:r>
              <a:rPr lang="es-MX" i="1" dirty="0"/>
              <a:t>con un tono profesional, destacando sus beneficios clave en no más de 100 palabras y con un llamado a la acción al final.</a:t>
            </a:r>
            <a:r>
              <a:rPr lang="es-MX" dirty="0"/>
              <a:t> (C)</a:t>
            </a:r>
          </a:p>
          <a:p>
            <a:endParaRPr lang="es-CO" dirty="0"/>
          </a:p>
          <a:p>
            <a:r>
              <a:rPr lang="es-MX" b="1" dirty="0" err="1"/>
              <a:t>Prompt</a:t>
            </a:r>
            <a:r>
              <a:rPr lang="es-MX" b="1" dirty="0"/>
              <a:t> (ABC):</a:t>
            </a:r>
            <a:br>
              <a:rPr lang="es-MX" dirty="0"/>
            </a:br>
            <a:r>
              <a:rPr lang="es-MX" dirty="0"/>
              <a:t>✳️ </a:t>
            </a:r>
            <a:r>
              <a:rPr lang="es-MX" i="1" dirty="0"/>
              <a:t>Escribe un artículo</a:t>
            </a:r>
            <a:r>
              <a:rPr lang="es-MX" dirty="0"/>
              <a:t> (A)</a:t>
            </a:r>
            <a:br>
              <a:rPr lang="es-MX" dirty="0"/>
            </a:br>
            <a:r>
              <a:rPr lang="es-MX" dirty="0"/>
              <a:t>✳️ </a:t>
            </a:r>
            <a:r>
              <a:rPr lang="es-MX" i="1" dirty="0"/>
              <a:t>sobre la importancia del marketing digital para pequeñas empresas que están comenzando a vender en línea</a:t>
            </a:r>
            <a:r>
              <a:rPr lang="es-MX" dirty="0"/>
              <a:t> (B)</a:t>
            </a:r>
            <a:br>
              <a:rPr lang="es-MX" dirty="0"/>
            </a:br>
            <a:r>
              <a:rPr lang="es-MX" dirty="0"/>
              <a:t>✳️ </a:t>
            </a:r>
            <a:r>
              <a:rPr lang="es-MX" i="1" dirty="0"/>
              <a:t>en un tono accesible, con ejemplos prácticos, dividido en subtítulos claros y de al menos 600 palabras.</a:t>
            </a:r>
            <a:r>
              <a:rPr lang="es-MX" dirty="0"/>
              <a:t> (C)</a:t>
            </a:r>
          </a:p>
          <a:p>
            <a:endParaRPr lang="es-MX" dirty="0"/>
          </a:p>
          <a:p>
            <a:r>
              <a:rPr lang="es-MX" b="1" dirty="0" err="1"/>
              <a:t>Prompt</a:t>
            </a:r>
            <a:r>
              <a:rPr lang="es-MX" b="1" dirty="0"/>
              <a:t> (ABC):</a:t>
            </a:r>
            <a:br>
              <a:rPr lang="es-MX" dirty="0"/>
            </a:br>
            <a:r>
              <a:rPr lang="es-MX" dirty="0"/>
              <a:t>✳️ </a:t>
            </a:r>
            <a:r>
              <a:rPr lang="es-MX" i="1" dirty="0"/>
              <a:t>Genera un </a:t>
            </a:r>
            <a:r>
              <a:rPr lang="es-MX" i="1" dirty="0" err="1"/>
              <a:t>guión</a:t>
            </a:r>
            <a:r>
              <a:rPr lang="es-MX" dirty="0"/>
              <a:t> (A)</a:t>
            </a:r>
            <a:br>
              <a:rPr lang="es-MX" dirty="0"/>
            </a:br>
            <a:r>
              <a:rPr lang="es-MX" dirty="0"/>
              <a:t>✳️ </a:t>
            </a:r>
            <a:r>
              <a:rPr lang="es-MX" i="1" dirty="0"/>
              <a:t>para un video educativo de 2 minutos que explique qué es el </a:t>
            </a:r>
            <a:r>
              <a:rPr lang="es-MX" i="1" dirty="0" err="1"/>
              <a:t>blockchain</a:t>
            </a:r>
            <a:r>
              <a:rPr lang="es-MX" i="1" dirty="0"/>
              <a:t> a estudiantes de secundaria</a:t>
            </a:r>
            <a:r>
              <a:rPr lang="es-MX" dirty="0"/>
              <a:t> (B)</a:t>
            </a:r>
            <a:br>
              <a:rPr lang="es-MX" dirty="0"/>
            </a:br>
            <a:r>
              <a:rPr lang="es-MX" dirty="0"/>
              <a:t>✳️ </a:t>
            </a:r>
            <a:r>
              <a:rPr lang="es-MX" i="1" dirty="0"/>
              <a:t>utilizando un lenguaje simple, ejemplos cotidianos y evitando tecnicismos innecesarios.</a:t>
            </a:r>
            <a:r>
              <a:rPr lang="es-MX" dirty="0"/>
              <a:t> (C)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64784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b="1" dirty="0"/>
              <a:t>Eres [especialista de algún área específica].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b="1" dirty="0"/>
              <a:t>Necesito que me expliques [tema específico] para [nivel de conocimiento del usuario].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b="1" dirty="0"/>
              <a:t>El objetivo es [educar/informar/diagnosticar/ de forma general] + complemento.</a:t>
            </a:r>
          </a:p>
          <a:p>
            <a:endParaRPr lang="es-CO" dirty="0"/>
          </a:p>
          <a:p>
            <a:endParaRPr lang="es-CO" dirty="0"/>
          </a:p>
          <a:p>
            <a:endParaRPr lang="es-CO" dirty="0"/>
          </a:p>
          <a:p>
            <a:r>
              <a:rPr lang="es-MX" dirty="0"/>
              <a:t>Eres un redactor creativo especializado en moda masculina, especialmente en productos innovadores de ropa interior para hombres jóvenes. </a:t>
            </a:r>
          </a:p>
          <a:p>
            <a:r>
              <a:rPr lang="es-MX" dirty="0"/>
              <a:t>Tu estilo de escritura es juvenil, atractivo y centrado en destacar los beneficios clave del producto de forma natural y convincente. </a:t>
            </a:r>
          </a:p>
          <a:p>
            <a:r>
              <a:rPr lang="es-MX" dirty="0"/>
              <a:t>Sabes cómo captar la atención de un público entre 18 y 30 años, usando un lenguaje moderno, claro y con un tono cercano.</a:t>
            </a:r>
          </a:p>
          <a:p>
            <a:endParaRPr lang="es-MX" dirty="0"/>
          </a:p>
          <a:p>
            <a:r>
              <a:rPr lang="es-MX" dirty="0"/>
              <a:t>Ahora, escribe una descripción de entre 100 y 150 palabras para un </a:t>
            </a:r>
            <a:r>
              <a:rPr lang="es-MX" b="1" dirty="0"/>
              <a:t>bóxer impermeable diseñado para climas fríos</a:t>
            </a:r>
            <a:r>
              <a:rPr lang="es-MX" dirty="0"/>
              <a:t>. </a:t>
            </a:r>
          </a:p>
          <a:p>
            <a:r>
              <a:rPr lang="es-MX" dirty="0"/>
              <a:t>Este producto se vende a través de una </a:t>
            </a:r>
            <a:r>
              <a:rPr lang="es-MX" b="1" dirty="0"/>
              <a:t>tienda online de ropa interior masculina</a:t>
            </a:r>
            <a:r>
              <a:rPr lang="es-MX" dirty="0"/>
              <a:t>. </a:t>
            </a:r>
          </a:p>
          <a:p>
            <a:r>
              <a:rPr lang="es-MX" dirty="0"/>
              <a:t>Enfócate en los beneficios del producto, como </a:t>
            </a:r>
            <a:r>
              <a:rPr lang="es-MX" b="1" dirty="0"/>
              <a:t>la comodidad, la protección contra el frío y su diseño moderno</a:t>
            </a:r>
            <a:r>
              <a:rPr lang="es-MX" dirty="0"/>
              <a:t>. </a:t>
            </a:r>
          </a:p>
          <a:p>
            <a:r>
              <a:rPr lang="es-MX" dirty="0"/>
              <a:t>Haz que suene atractivo, útil y con estilo para su público objetivo.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05298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 err="1"/>
              <a:t>CoT</a:t>
            </a:r>
            <a:r>
              <a:rPr lang="es-CO" dirty="0"/>
              <a:t>: Cadena de pensamiento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/>
              <a:t>Imagen de: https://iartificial.blog/aprendizaje/desentranando-chain-of-thought-cot-que-es-y-como-funciona/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/>
              <a:t>Aplica la </a:t>
            </a:r>
            <a:r>
              <a:rPr lang="es-MX" dirty="0" err="1"/>
              <a:t>tecnica</a:t>
            </a:r>
            <a:r>
              <a:rPr lang="es-MX" dirty="0"/>
              <a:t> de </a:t>
            </a:r>
            <a:r>
              <a:rPr lang="es-MX" dirty="0" err="1"/>
              <a:t>CoT</a:t>
            </a:r>
            <a:r>
              <a:rPr lang="es-MX" dirty="0"/>
              <a:t> para que mis clientes objetivo puedan reconocer mi marca. </a:t>
            </a:r>
            <a:r>
              <a:rPr lang="es-MX" dirty="0" err="1"/>
              <a:t>Aqui</a:t>
            </a:r>
            <a:r>
              <a:rPr lang="es-MX" dirty="0"/>
              <a:t> en esta </a:t>
            </a:r>
            <a:r>
              <a:rPr lang="es-MX" dirty="0" err="1"/>
              <a:t>url</a:t>
            </a:r>
            <a:r>
              <a:rPr lang="es-MX" dirty="0"/>
              <a:t> puedes ver de que tratan mis servicios: https://wearpump.co/es/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33807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/>
              <a:t>Imagen tomada de: https://www.linkedin.com/pulse/zero-shot-one-shot-few-shot-learnings-how-different-types-raja-csm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/>
              <a:t>Aplica la </a:t>
            </a:r>
            <a:r>
              <a:rPr lang="es-MX" dirty="0" err="1"/>
              <a:t>tecnica</a:t>
            </a:r>
            <a:r>
              <a:rPr lang="es-MX" dirty="0"/>
              <a:t> de </a:t>
            </a:r>
            <a:r>
              <a:rPr lang="es-MX" dirty="0" err="1"/>
              <a:t>CoT</a:t>
            </a:r>
            <a:r>
              <a:rPr lang="es-MX" dirty="0"/>
              <a:t> para que mis clientes objetivo puedan reconocer mi marca. </a:t>
            </a:r>
            <a:r>
              <a:rPr lang="es-MX" dirty="0" err="1"/>
              <a:t>Aqui</a:t>
            </a:r>
            <a:r>
              <a:rPr lang="es-MX" dirty="0"/>
              <a:t> en esta </a:t>
            </a:r>
            <a:r>
              <a:rPr lang="es-MX" dirty="0" err="1"/>
              <a:t>url</a:t>
            </a:r>
            <a:r>
              <a:rPr lang="es-MX" dirty="0"/>
              <a:t> puedes ver de que tratan mis servicios: https://wearpump.co/es/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dirty="0"/>
              <a:t>Eres un experto en marketing. </a:t>
            </a:r>
            <a:r>
              <a:rPr lang="es-MX" dirty="0" err="1"/>
              <a:t>Ayudame</a:t>
            </a:r>
            <a:r>
              <a:rPr lang="es-MX" dirty="0"/>
              <a:t> creando un </a:t>
            </a:r>
            <a:r>
              <a:rPr lang="es-MX" dirty="0" err="1"/>
              <a:t>ads</a:t>
            </a:r>
            <a:r>
              <a:rPr lang="es-MX" dirty="0"/>
              <a:t> inspirador para mis clientes. Aquí hay un ejemplo de mi </a:t>
            </a:r>
            <a:r>
              <a:rPr lang="es-MX" dirty="0" err="1"/>
              <a:t>ads</a:t>
            </a:r>
            <a:r>
              <a:rPr lang="es-MX" dirty="0"/>
              <a:t> anterior: Deseo que sea mucho más impactante que este.</a:t>
            </a:r>
          </a:p>
          <a:p>
            <a:r>
              <a:rPr lang="es-MX" b="1" dirty="0"/>
              <a:t>Anuncio: Formato Instagram/Facebook (imagen o video corto con </a:t>
            </a:r>
            <a:r>
              <a:rPr lang="es-MX" b="1" dirty="0" err="1"/>
              <a:t>copy</a:t>
            </a:r>
            <a:r>
              <a:rPr lang="es-MX" b="1" dirty="0"/>
              <a:t>)</a:t>
            </a:r>
          </a:p>
          <a:p>
            <a:r>
              <a:rPr lang="es-MX" b="1" dirty="0"/>
              <a:t>🖼 Imagen o video sugerido: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Hombre seguro, moderno, en una habitación minimalista con luz natural.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Viste únicamente ropa interior </a:t>
            </a:r>
            <a:r>
              <a:rPr lang="es-MX" b="1" dirty="0"/>
              <a:t>PUMP!</a:t>
            </a:r>
            <a:r>
              <a:rPr lang="es-MX" dirty="0"/>
              <a:t>, en pose relajada pero poderosa.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Diseño vibrante (línea DRIP o ICONIC).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 err="1"/>
              <a:t>Close</a:t>
            </a:r>
            <a:r>
              <a:rPr lang="es-MX" dirty="0"/>
              <a:t>-ups de detalles del material.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Cierre con: "Diseñado en Canadá. Hecho en Colombia. Creados para ti."</a:t>
            </a:r>
          </a:p>
          <a:p>
            <a:r>
              <a:rPr lang="es-MX" b="1" dirty="0"/>
              <a:t>✍️ </a:t>
            </a:r>
            <a:r>
              <a:rPr lang="es-MX" b="1" dirty="0" err="1"/>
              <a:t>Copy</a:t>
            </a:r>
            <a:r>
              <a:rPr lang="es-MX" b="1" dirty="0"/>
              <a:t> del anuncio:</a:t>
            </a:r>
          </a:p>
          <a:p>
            <a:r>
              <a:rPr lang="es-MX" b="1" dirty="0"/>
              <a:t>[Encabezado]</a:t>
            </a:r>
            <a:br>
              <a:rPr lang="es-MX" dirty="0"/>
            </a:br>
            <a:r>
              <a:rPr lang="es-MX" dirty="0"/>
              <a:t>💥 </a:t>
            </a:r>
            <a:r>
              <a:rPr lang="es-MX" i="1" dirty="0"/>
              <a:t>No es solo ropa interior.</a:t>
            </a:r>
            <a:br>
              <a:rPr lang="es-MX" dirty="0"/>
            </a:br>
            <a:r>
              <a:rPr lang="es-MX" dirty="0"/>
              <a:t>Es una declaración de quién eres.</a:t>
            </a:r>
          </a:p>
          <a:p>
            <a:r>
              <a:rPr lang="es-MX" b="1" dirty="0"/>
              <a:t>[Cuerpo del anuncio]</a:t>
            </a:r>
            <a:endParaRPr lang="es-MX" dirty="0"/>
          </a:p>
          <a:p>
            <a:r>
              <a:rPr lang="es-MX" dirty="0"/>
              <a:t>Cuando te vistes por dentro, decides cómo enfrentar el mundo.</a:t>
            </a:r>
            <a:br>
              <a:rPr lang="es-MX" dirty="0"/>
            </a:br>
            <a:r>
              <a:rPr lang="es-MX" dirty="0"/>
              <a:t>Estilo que vibra contigo. Comodidad que te empodera.</a:t>
            </a:r>
            <a:br>
              <a:rPr lang="es-MX" dirty="0"/>
            </a:br>
            <a:r>
              <a:rPr lang="es-MX" dirty="0"/>
              <a:t>Diseño canadiense. Producción ética en Colombia.</a:t>
            </a:r>
            <a:br>
              <a:rPr lang="es-MX" dirty="0"/>
            </a:br>
            <a:r>
              <a:rPr lang="es-MX" dirty="0"/>
              <a:t>Porque tu ropa interior también habla por ti.</a:t>
            </a:r>
          </a:p>
          <a:p>
            <a:r>
              <a:rPr lang="es-MX" b="1" dirty="0"/>
              <a:t>[Llamado a la acción]</a:t>
            </a:r>
            <a:br>
              <a:rPr lang="es-MX" dirty="0"/>
            </a:br>
            <a:r>
              <a:rPr lang="es-MX" dirty="0"/>
              <a:t>🔗 Descúbrete en cada prenda → [Botón: </a:t>
            </a:r>
            <a:r>
              <a:rPr lang="es-MX" b="1" dirty="0"/>
              <a:t>Explorar colección</a:t>
            </a:r>
            <a:r>
              <a:rPr lang="es-MX" dirty="0"/>
              <a:t>]</a:t>
            </a:r>
          </a:p>
          <a:p>
            <a:r>
              <a:rPr lang="es-MX" b="1" dirty="0"/>
              <a:t>✅ Variante para Google </a:t>
            </a:r>
            <a:r>
              <a:rPr lang="es-MX" b="1" dirty="0" err="1"/>
              <a:t>Ads</a:t>
            </a:r>
            <a:r>
              <a:rPr lang="es-MX" b="1" dirty="0"/>
              <a:t> (</a:t>
            </a:r>
            <a:r>
              <a:rPr lang="es-MX" b="1" dirty="0" err="1"/>
              <a:t>Search</a:t>
            </a:r>
            <a:r>
              <a:rPr lang="es-MX" b="1" dirty="0"/>
              <a:t>)</a:t>
            </a:r>
          </a:p>
          <a:p>
            <a:r>
              <a:rPr lang="es-MX" b="1" dirty="0"/>
              <a:t>Título 1:</a:t>
            </a:r>
            <a:r>
              <a:rPr lang="es-MX" dirty="0"/>
              <a:t> Ropa Interior Masculina con Estilo</a:t>
            </a:r>
            <a:br>
              <a:rPr lang="es-MX" dirty="0"/>
            </a:br>
            <a:r>
              <a:rPr lang="es-MX" b="1" dirty="0"/>
              <a:t>Título 2:</a:t>
            </a:r>
            <a:r>
              <a:rPr lang="es-MX" dirty="0"/>
              <a:t> Diseños Audaces, Producción Ética</a:t>
            </a:r>
            <a:br>
              <a:rPr lang="es-MX" dirty="0"/>
            </a:br>
            <a:r>
              <a:rPr lang="es-MX" b="1" dirty="0"/>
              <a:t>Descripción:</a:t>
            </a:r>
            <a:r>
              <a:rPr lang="es-MX" dirty="0"/>
              <a:t> Diseño canadiense + producción sostenible. PUMP! redefine lo que significa sentirse bien por dentro y por fuera.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FA38C2-8AAE-BE42-AB43-69EEB3E99E5B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83877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E1BEA3-3697-82C4-C042-30F4214C8E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919EE41-F188-C396-7CB5-072D8472C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5A5C8D-10A4-57B2-5488-043C32E72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D33CBC-23A0-E335-B567-7A87EEFC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9C08385-32F5-0AC4-3372-A8829B5C8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20066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1C19C2-CB9A-2B9F-4828-7ED67D6C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1E1FB9C-0A36-4803-474A-BB38014C4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8DE2B2-9AF5-8FD0-076C-64B3C1558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78F550-3622-F87E-DD9F-229E9DC8A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070D80-15D4-174D-F496-78160EBC4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1898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124BBA3-B2D1-4AD3-735B-3EFA700903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78F26FB-A0A3-1275-9EF7-B05A7CD72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C449F4E-AAF2-7EE8-32B2-AE1E00440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6B362C-D1B2-3576-AD76-D2ED9E2ED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11CA1A-AB65-7239-4A05-0F0E6C33E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14832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859638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ítulo 1"/>
          <p:cNvSpPr>
            <a:spLocks noGrp="1"/>
          </p:cNvSpPr>
          <p:nvPr>
            <p:ph type="title"/>
          </p:nvPr>
        </p:nvSpPr>
        <p:spPr>
          <a:xfrm>
            <a:off x="838200" y="803564"/>
            <a:ext cx="10515600" cy="887124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8" name="Marcador de texto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3854739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8059789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9ED769C-5EA6-0F78-18C2-165FEA9695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11884ECE-372E-E747-B8EA-E68627D101DE}" type="datetimeFigureOut">
              <a:rPr lang="es-CO"/>
              <a:pPr>
                <a:defRPr/>
              </a:pPr>
              <a:t>18/05/2025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075C77-536F-FFF4-6F1B-0BAC2E3B6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04F900-12EB-A879-B388-964712A38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727E6BC3-0346-1443-83F5-D33170467B34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84577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3E0DF28-E1CB-1825-0310-649466643E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BD00CE59-D96E-7141-BB0E-47D1ED00B907}" type="datetimeFigureOut">
              <a:rPr lang="es-CO"/>
              <a:pPr>
                <a:defRPr/>
              </a:pPr>
              <a:t>18/05/2025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5626235-9169-FA94-5985-7DFC49BFE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2E93D25-6C96-718D-2D95-A915F1F3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4B508484-BCDA-2C41-8A59-7F0C1EF35A7A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15279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3804B82-8651-017F-AF5C-995A1A44F2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C931647B-3185-864A-826D-6FB2364BE2ED}" type="datetimeFigureOut">
              <a:rPr lang="es-CO"/>
              <a:pPr>
                <a:defRPr/>
              </a:pPr>
              <a:t>18/05/2025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FB0656E-CB5D-93B1-D5C1-70CDF9FC6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696C5D7-5DD2-9A2A-6CE5-5D32FF28A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60E07D65-17BB-2546-80A9-B7C1DEE4E149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749247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CCBE88B-FE92-BD0B-2098-10E9BC5609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C78DF4A7-E691-4449-9211-059B7F7DE55F}" type="datetimeFigureOut">
              <a:rPr lang="es-CO"/>
              <a:pPr>
                <a:defRPr/>
              </a:pPr>
              <a:t>18/05/2025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98A3D21-DDDB-4A18-4A4F-B51171A7E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2ADE634-56BF-44C0-B01A-D7A8C46E3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F5113BF8-9391-A941-B572-751372BF5BD4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8406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3C51771-91D5-9A4D-7470-BFAF063584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BB4F626B-505E-0447-82C6-FF85933EEE9B}" type="datetimeFigureOut">
              <a:rPr lang="es-CO"/>
              <a:pPr>
                <a:defRPr/>
              </a:pPr>
              <a:t>18/05/2025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947B798-CFAC-4796-8AE1-A448D199A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FB81449-2564-2C27-E21F-CAE17EC7F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41C5E0F4-A77E-9940-BC9F-1924E7A15A80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762448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0E82BCB-78E5-D2F2-0374-6BC7DF9B0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5647A193-08E0-D84B-87CD-AB972878EDB0}" type="datetimeFigureOut">
              <a:rPr lang="es-CO"/>
              <a:pPr>
                <a:defRPr/>
              </a:pPr>
              <a:t>18/05/2025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0418F06-B2C1-5906-E193-1CA7416FC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40331ED-748E-4069-0564-637634665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77B4E998-6923-6543-B02C-7FCA8CF376A5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56659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4EAD37-835C-0BA4-BFED-2C721062B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51F6268-1D6D-99E3-6AAC-47F514794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AB2CC6-13D2-432C-5DE8-9C774D7E4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07BD9D-AD11-B219-FBB6-D78FB9EA3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4F6414E-A024-FD86-FB24-DF7753F8C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75886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CO" noProof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BC9349F-83A7-84BB-D454-A46C0D27A3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959E088A-8163-1745-90CE-675C5EDB3351}" type="datetimeFigureOut">
              <a:rPr lang="es-CO"/>
              <a:pPr>
                <a:defRPr/>
              </a:pPr>
              <a:t>18/05/2025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C3FCB1A-8BA5-B5E0-226E-8FECEC02A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AA35158-7FA2-C518-DE86-6DFA1309C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35EA733A-C196-0A48-8D81-F96BD83405AC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51347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008500-07CB-AC5E-B741-84D59B7CCA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CF74C312-51D5-2442-BB8A-50656DBD0DB8}" type="datetimeFigureOut">
              <a:rPr lang="es-CO"/>
              <a:pPr>
                <a:defRPr/>
              </a:pPr>
              <a:t>18/05/2025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3F0793-BF3C-EAC1-B5E3-1E0D7AA2C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FB9C156-F60D-E74A-FE17-48E0BD31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6978CDD0-7943-BD47-90F4-708091BF463D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73068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984427-7B61-8124-D794-A8DBC7BC37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D9D0CAC1-E314-8543-87A6-4EE0ADF44709}" type="datetimeFigureOut">
              <a:rPr lang="es-CO"/>
              <a:pPr>
                <a:defRPr/>
              </a:pPr>
              <a:t>18/05/2025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DE289C-0B96-5014-48D0-A0161E144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9FA5014-74C9-8C0F-DE89-32FAD870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EDEA5399-172E-4B4A-B38B-487A2C121FD4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631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E738B7-87CA-488E-7789-D79AB6450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92D2D30-BE7D-DBDE-5AB8-0C239CEDF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91482A-8EF3-8B7C-6D8D-85D42A982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276C629-4DB3-026C-AADF-97D1474E4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2B2DCD-A2B1-AFD2-40F0-F9A717EF0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23095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B6DA2B-75BF-57E1-2DAF-23E3DE190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0F075C-6B5C-F709-DAF1-A07E113743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4B65E3D-E91E-5A9A-FB76-381CB2B473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F48987B-289E-098E-E792-D0617CFB7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52B7F93-8400-DB8D-8AA1-0471B2AB9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EC8052-9034-4E26-3D0B-8BBA808F2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77401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41A493-CCCE-4ECC-ED2C-09A485020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CE991F-67A8-B8EC-85B2-0FD8BA9B3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F20FE5-D800-2543-ED63-4809B43FA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0BE6D7E-2E74-F6AD-B9C1-F22A4FCEC8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E736588-599B-BACF-C34E-DA07A9E124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727FB81-3525-2A63-45F3-19CB99BAB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10C14D4-6BEF-12E3-1A0B-023640883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D643144-67EB-A4AE-FB62-F896D2F01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24763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AF9C2-A10F-7458-65F3-D1E6D059E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0EE36A4-DECE-27AE-FDED-AC45F0B2C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A2411E5-8CDF-7D27-CE7F-88360001A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27FE1FC-E52D-0752-69AC-A6FAC9BAC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68722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305D083-4457-51F1-816F-D339715D7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44F1237-89AB-151E-7901-19694BE7E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1DF1BDC-58C0-FC22-3FBF-3B6F345BF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68702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9FEF0B-8329-AF71-3D7F-F7C0E7321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B4F0AE-395A-2AAE-BE81-088F84366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D245263-8336-70EB-EF92-5DA0131A5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7B4278C-1C5A-AB5D-ED1E-4F330DB3A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196D07-49CC-6CA7-C382-6B777FCF7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081BCD6-D697-4249-92C5-CE1F1ECAE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0394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7C80EE-6B6C-C1DE-D49E-70B8B75C6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4C2BD2F-7B7E-0FBE-AF79-C495BF9EC2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BDBB4AB-FDFC-1106-F387-7A498F269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76B6EFC-04EF-A195-27BC-8CB153C1B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039212-86DD-DFAA-7B35-3CE3423BE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9C6A010-B88F-D940-96EA-538428619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25483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1ED5780-7FCD-7594-C02D-128F97B92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15C3C24-DB9C-6735-38BD-6A64DA279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39ABB31-C317-0E38-973A-2202B725EA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888CD6-4521-E14C-8063-754F6BEF3E07}" type="datetimeFigureOut">
              <a:rPr lang="es-CO" smtClean="0"/>
              <a:t>18/05/2025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2F9FAF-AB86-8753-E04A-44F63110F2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A059B7-BC51-1A06-EFB8-CE57387E24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AEAC08-EF67-2641-9FE4-39EFC009321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49019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Imagen 7" descr="Imagen que contiene Patrón de fondo&#10;&#10;Descripción generada automáticamente">
            <a:extLst>
              <a:ext uri="{FF2B5EF4-FFF2-40B4-BE49-F238E27FC236}">
                <a16:creationId xmlns:a16="http://schemas.microsoft.com/office/drawing/2014/main" id="{53CE8A0C-B1F9-06C6-C8B7-F6C07113B99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12192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Marcador de título 1">
            <a:extLst>
              <a:ext uri="{FF2B5EF4-FFF2-40B4-BE49-F238E27FC236}">
                <a16:creationId xmlns:a16="http://schemas.microsoft.com/office/drawing/2014/main" id="{01B212F8-BF88-A022-040D-4FFA05BA84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803275"/>
            <a:ext cx="10515600" cy="887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CO"/>
              <a:t>Haga clic para modificar el estilo de título del patrón</a:t>
            </a:r>
            <a:endParaRPr lang="es-CO" altLang="es-CO"/>
          </a:p>
        </p:txBody>
      </p:sp>
      <p:sp>
        <p:nvSpPr>
          <p:cNvPr id="1028" name="Marcador de texto 2">
            <a:extLst>
              <a:ext uri="{FF2B5EF4-FFF2-40B4-BE49-F238E27FC236}">
                <a16:creationId xmlns:a16="http://schemas.microsoft.com/office/drawing/2014/main" id="{B626A594-F0C6-B2CF-75E1-940C9A4860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385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CO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787060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lvl9pPr>
    </p:titleStyle>
    <p:bodyStyle>
      <a:lvl1pPr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sz="28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Imagen 4" descr="Texto&#10;&#10;Descripción generada automáticamente">
            <a:extLst>
              <a:ext uri="{FF2B5EF4-FFF2-40B4-BE49-F238E27FC236}">
                <a16:creationId xmlns:a16="http://schemas.microsoft.com/office/drawing/2014/main" id="{022E0C1C-A185-A16F-FCB9-AF4FD620A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12192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0440C566-A245-5FBA-7414-DB9E3229D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1C52694F-DD73-499E-88D6-7A0C376711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33772" y="5990500"/>
            <a:ext cx="4772891" cy="966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ES" altLang="es-CO" sz="6000" dirty="0">
                <a:solidFill>
                  <a:schemeClr val="bg1"/>
                </a:solidFill>
              </a:rPr>
              <a:t>Agentes de IA</a:t>
            </a:r>
          </a:p>
        </p:txBody>
      </p:sp>
    </p:spTree>
    <p:extLst>
      <p:ext uri="{BB962C8B-B14F-4D97-AF65-F5344CB8AC3E}">
        <p14:creationId xmlns:p14="http://schemas.microsoft.com/office/powerpoint/2010/main" val="500732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 impacto da IA no atendimento ao cliente | LinkedIn">
            <a:extLst>
              <a:ext uri="{FF2B5EF4-FFF2-40B4-BE49-F238E27FC236}">
                <a16:creationId xmlns:a16="http://schemas.microsoft.com/office/drawing/2014/main" id="{4842C564-93F1-44DB-9E2D-A4DE03376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407" y="736146"/>
            <a:ext cx="3810000" cy="260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8036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interior, edificio, tabla, cuarto&#10;&#10;El contenido generado por IA puede ser incorrecto.">
            <a:extLst>
              <a:ext uri="{FF2B5EF4-FFF2-40B4-BE49-F238E27FC236}">
                <a16:creationId xmlns:a16="http://schemas.microsoft.com/office/drawing/2014/main" id="{3A5A1623-6547-4D09-B304-8330A7D87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E0DD2BFD-6D2B-C8CE-A29C-FF331662E8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494270" y="5968313"/>
            <a:ext cx="9415849" cy="1031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ES" altLang="es-CO" sz="5400" dirty="0">
                <a:solidFill>
                  <a:schemeClr val="bg1"/>
                </a:solidFill>
              </a:rPr>
              <a:t>Automatización de procesos</a:t>
            </a:r>
          </a:p>
        </p:txBody>
      </p:sp>
    </p:spTree>
    <p:extLst>
      <p:ext uri="{BB962C8B-B14F-4D97-AF65-F5344CB8AC3E}">
        <p14:creationId xmlns:p14="http://schemas.microsoft.com/office/powerpoint/2010/main" val="3462449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C98807D-1924-47AF-A0B1-5340D79C5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0914" y="0"/>
            <a:ext cx="12383530" cy="6858000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8A79EA35-B594-4075-9956-0C1BF6A15E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70022" y="0"/>
            <a:ext cx="3480487" cy="966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ES" altLang="es-CO" sz="4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Generación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BAD31E32-FE3D-402C-BBE5-D49BD8807B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76951" y="5891646"/>
            <a:ext cx="3361038" cy="966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ES" altLang="es-CO" sz="4400" dirty="0">
                <a:solidFill>
                  <a:schemeClr val="accent6">
                    <a:lumMod val="75000"/>
                  </a:schemeClr>
                </a:solidFill>
              </a:rPr>
              <a:t>Contenido</a:t>
            </a:r>
          </a:p>
        </p:txBody>
      </p:sp>
    </p:spTree>
    <p:extLst>
      <p:ext uri="{BB962C8B-B14F-4D97-AF65-F5344CB8AC3E}">
        <p14:creationId xmlns:p14="http://schemas.microsoft.com/office/powerpoint/2010/main" val="3003743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ítulo 1">
            <a:extLst>
              <a:ext uri="{FF2B5EF4-FFF2-40B4-BE49-F238E27FC236}">
                <a16:creationId xmlns:a16="http://schemas.microsoft.com/office/drawing/2014/main" id="{5161C9A6-5EE5-C287-213C-635065BD89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803275"/>
            <a:ext cx="10515600" cy="887413"/>
          </a:xfrm>
        </p:spPr>
        <p:txBody>
          <a:bodyPr>
            <a:normAutofit fontScale="90000"/>
          </a:bodyPr>
          <a:lstStyle/>
          <a:p>
            <a:pPr eaLnBrk="1" hangingPunct="1"/>
            <a:endParaRPr lang="es-CO" altLang="es-CO"/>
          </a:p>
        </p:txBody>
      </p:sp>
      <p:pic>
        <p:nvPicPr>
          <p:cNvPr id="15363" name="Marcador de contenido 4" descr="Texto, Carta&#10;&#10;Descripción generada automáticamente">
            <a:extLst>
              <a:ext uri="{FF2B5EF4-FFF2-40B4-BE49-F238E27FC236}">
                <a16:creationId xmlns:a16="http://schemas.microsoft.com/office/drawing/2014/main" id="{EF7E70CA-A123-7128-FB27-19ADE8DD975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61175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Personas sentadas en una mesa&#10;&#10;El contenido generado por IA puede ser incorrecto.">
            <a:extLst>
              <a:ext uri="{FF2B5EF4-FFF2-40B4-BE49-F238E27FC236}">
                <a16:creationId xmlns:a16="http://schemas.microsoft.com/office/drawing/2014/main" id="{59DEDDF1-49E8-C2F1-9193-0E4C1C57F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2E64A804-65C6-6057-C86D-B7218FE0B3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8445" y="1174173"/>
            <a:ext cx="4772891" cy="3713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CO" altLang="es-CO" sz="3300" dirty="0"/>
              <a:t>INTELIGENCIA ARTIFICIAL</a:t>
            </a:r>
          </a:p>
          <a:p>
            <a:pPr algn="ctr" eaLnBrk="1" hangingPunct="1"/>
            <a:r>
              <a:rPr lang="es-CO" altLang="es-CO" sz="3300" dirty="0"/>
              <a:t>Sensibilización</a:t>
            </a:r>
          </a:p>
          <a:p>
            <a:pPr algn="ctr" eaLnBrk="1" hangingPunct="1"/>
            <a:endParaRPr lang="es-CO" altLang="es-CO" dirty="0"/>
          </a:p>
          <a:p>
            <a:pPr algn="ctr" eaLnBrk="1" hangingPunct="1"/>
            <a:r>
              <a:rPr lang="es-ES" altLang="es-CO" sz="2500" dirty="0"/>
              <a:t>Gustavo Andrés Moreno Hincapié</a:t>
            </a:r>
          </a:p>
          <a:p>
            <a:pPr algn="ctr" eaLnBrk="1" hangingPunct="1"/>
            <a:endParaRPr lang="es-ES" altLang="es-CO" sz="2500" dirty="0"/>
          </a:p>
          <a:p>
            <a:pPr algn="ctr" eaLnBrk="1" hangingPunct="1"/>
            <a:endParaRPr lang="es-ES" altLang="es-CO" sz="2500" dirty="0"/>
          </a:p>
          <a:p>
            <a:pPr algn="ctr" eaLnBrk="1" hangingPunct="1"/>
            <a:r>
              <a:rPr lang="es-ES" altLang="es-CO" sz="2100" dirty="0"/>
              <a:t>Ingeniero Electrónico</a:t>
            </a:r>
          </a:p>
          <a:p>
            <a:pPr algn="ctr" eaLnBrk="1" hangingPunct="1"/>
            <a:r>
              <a:rPr lang="es-ES" altLang="es-CO" sz="2100" dirty="0" err="1"/>
              <a:t>Msc</a:t>
            </a:r>
            <a:r>
              <a:rPr lang="es-ES" altLang="es-CO" sz="2100" dirty="0"/>
              <a:t>. Ingeniería Biomédica</a:t>
            </a:r>
          </a:p>
        </p:txBody>
      </p:sp>
    </p:spTree>
    <p:extLst>
      <p:ext uri="{BB962C8B-B14F-4D97-AF65-F5344CB8AC3E}">
        <p14:creationId xmlns:p14="http://schemas.microsoft.com/office/powerpoint/2010/main" val="402520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132A65B8-8B67-7B29-562C-CDF11B6F0B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72077" y="2408162"/>
            <a:ext cx="4875761" cy="30050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 fontScale="75000" lnSpcReduction="20000"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marL="571500" indent="-571500" algn="just" eaLnBrk="1" hangingPunct="1">
              <a:buFont typeface="Arial" panose="020B0604020202020204" pitchFamily="34" charset="0"/>
              <a:buChar char="•"/>
            </a:pPr>
            <a:r>
              <a:rPr lang="es-ES" altLang="es-CO" dirty="0"/>
              <a:t>Introducción a la IA </a:t>
            </a:r>
          </a:p>
          <a:p>
            <a:pPr marL="571500" indent="-571500" algn="just" eaLnBrk="1" hangingPunct="1">
              <a:buFont typeface="Arial" panose="020B0604020202020204" pitchFamily="34" charset="0"/>
              <a:buChar char="•"/>
            </a:pPr>
            <a:endParaRPr lang="es-ES" altLang="es-CO" dirty="0"/>
          </a:p>
          <a:p>
            <a:pPr marL="571500" indent="-571500" algn="just" eaLnBrk="1" hangingPunct="1">
              <a:buFont typeface="Arial" panose="020B0604020202020204" pitchFamily="34" charset="0"/>
              <a:buChar char="•"/>
            </a:pPr>
            <a:r>
              <a:rPr lang="es-ES" altLang="es-CO" dirty="0" err="1"/>
              <a:t>Prompts</a:t>
            </a:r>
            <a:endParaRPr lang="es-ES" altLang="es-CO" dirty="0"/>
          </a:p>
          <a:p>
            <a:pPr marL="571500" indent="-571500" algn="just" eaLnBrk="1" hangingPunct="1">
              <a:buFont typeface="Arial" panose="020B0604020202020204" pitchFamily="34" charset="0"/>
              <a:buChar char="•"/>
            </a:pPr>
            <a:endParaRPr lang="es-ES" altLang="es-CO" dirty="0"/>
          </a:p>
          <a:p>
            <a:pPr marL="571500" indent="-571500" algn="just" eaLnBrk="1" hangingPunct="1">
              <a:buFont typeface="Arial" panose="020B0604020202020204" pitchFamily="34" charset="0"/>
              <a:buChar char="•"/>
            </a:pPr>
            <a:r>
              <a:rPr lang="es-ES" altLang="es-CO" dirty="0"/>
              <a:t>Agentes de IA</a:t>
            </a:r>
          </a:p>
          <a:p>
            <a:pPr marL="571500" indent="-571500" algn="just" eaLnBrk="1" hangingPunct="1">
              <a:buFont typeface="Arial" panose="020B0604020202020204" pitchFamily="34" charset="0"/>
              <a:buChar char="•"/>
            </a:pPr>
            <a:endParaRPr lang="es-ES" altLang="es-CO" dirty="0"/>
          </a:p>
          <a:p>
            <a:pPr marL="571500" indent="-571500" algn="just" eaLnBrk="1" hangingPunct="1">
              <a:buFont typeface="Arial" panose="020B0604020202020204" pitchFamily="34" charset="0"/>
              <a:buChar char="•"/>
            </a:pPr>
            <a:r>
              <a:rPr lang="es-ES" altLang="es-CO" dirty="0"/>
              <a:t>Automatización de procesos - </a:t>
            </a:r>
            <a:r>
              <a:rPr lang="es-ES" altLang="es-CO" dirty="0" err="1"/>
              <a:t>RPAs</a:t>
            </a:r>
            <a:endParaRPr lang="es-ES" altLang="es-CO" dirty="0"/>
          </a:p>
          <a:p>
            <a:pPr algn="just" eaLnBrk="1" hangingPunct="1"/>
            <a:endParaRPr lang="es-ES" altLang="es-CO" dirty="0"/>
          </a:p>
          <a:p>
            <a:pPr marL="571500" indent="-571500" algn="just" eaLnBrk="1" hangingPunct="1">
              <a:buFont typeface="Arial" panose="020B0604020202020204" pitchFamily="34" charset="0"/>
              <a:buChar char="•"/>
            </a:pPr>
            <a:r>
              <a:rPr lang="es-ES" altLang="es-CO" dirty="0"/>
              <a:t>Generación de contenido</a:t>
            </a:r>
          </a:p>
          <a:p>
            <a:pPr algn="just" eaLnBrk="1" hangingPunct="1"/>
            <a:endParaRPr lang="es-ES" altLang="es-CO" dirty="0"/>
          </a:p>
          <a:p>
            <a:pPr marL="571500" indent="-571500" algn="just" eaLnBrk="1" hangingPunct="1">
              <a:buFont typeface="Arial" panose="020B0604020202020204" pitchFamily="34" charset="0"/>
              <a:buChar char="•"/>
            </a:pPr>
            <a:endParaRPr lang="es-ES" altLang="es-CO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6D13EB0A-F70C-E3F7-E14B-F4A10CA80D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8445" y="540329"/>
            <a:ext cx="4772891" cy="966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ES" altLang="es-CO" sz="4800" dirty="0"/>
              <a:t>CONTENIDO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7CB9926-5A14-4484-B237-A55C3A901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685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187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3FA6DE9-0697-4E86-948D-2B5474B2F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6724"/>
            <a:ext cx="12192000" cy="6918626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662D46E4-8DE9-4658-8E18-482DF8B3A1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3089" y="5905548"/>
            <a:ext cx="4568911" cy="966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 fontScale="82500" lnSpcReduction="10000"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ES" altLang="es-CO" sz="4800" dirty="0"/>
              <a:t>Introducción a la IA</a:t>
            </a:r>
          </a:p>
        </p:txBody>
      </p:sp>
    </p:spTree>
    <p:extLst>
      <p:ext uri="{BB962C8B-B14F-4D97-AF65-F5344CB8AC3E}">
        <p14:creationId xmlns:p14="http://schemas.microsoft.com/office/powerpoint/2010/main" val="2148025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Texto&#10;&#10;El contenido generado por IA puede ser incorrecto.">
            <a:extLst>
              <a:ext uri="{FF2B5EF4-FFF2-40B4-BE49-F238E27FC236}">
                <a16:creationId xmlns:a16="http://schemas.microsoft.com/office/drawing/2014/main" id="{060326C4-3CAD-A02E-405B-4CD3BB369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7B4B79C8-7F3A-435A-ADD1-E85B95CC2A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50711" y="6034030"/>
            <a:ext cx="4772891" cy="9663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ES" altLang="es-CO" sz="4800" dirty="0">
                <a:solidFill>
                  <a:schemeClr val="bg1"/>
                </a:solidFill>
              </a:rPr>
              <a:t>Prompts</a:t>
            </a:r>
          </a:p>
        </p:txBody>
      </p:sp>
    </p:spTree>
    <p:extLst>
      <p:ext uri="{BB962C8B-B14F-4D97-AF65-F5344CB8AC3E}">
        <p14:creationId xmlns:p14="http://schemas.microsoft.com/office/powerpoint/2010/main" val="3601688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E0DD2BFD-6D2B-C8CE-A29C-FF331662E8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6733" y="2945822"/>
            <a:ext cx="2893267" cy="1564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 fontScale="67500" lnSpcReduction="20000"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ES" altLang="es-CO" sz="4800" dirty="0"/>
              <a:t>Técnicas para </a:t>
            </a:r>
            <a:r>
              <a:rPr lang="es-ES" altLang="es-CO" sz="4800" dirty="0" err="1"/>
              <a:t>prompts</a:t>
            </a:r>
            <a:endParaRPr lang="es-ES" altLang="es-CO" sz="4800" dirty="0"/>
          </a:p>
          <a:p>
            <a:pPr algn="ctr" eaLnBrk="1" hangingPunct="1"/>
            <a:endParaRPr lang="es-ES" altLang="es-CO" sz="4800" dirty="0"/>
          </a:p>
          <a:p>
            <a:pPr algn="ctr" eaLnBrk="1" hangingPunct="1"/>
            <a:r>
              <a:rPr lang="es-ES" altLang="es-CO" sz="4800" dirty="0"/>
              <a:t>ABC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A105E12-4114-4208-9CFA-85701DC3E9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7" t="2981" r="2141" b="3230"/>
          <a:stretch/>
        </p:blipFill>
        <p:spPr>
          <a:xfrm>
            <a:off x="0" y="1134445"/>
            <a:ext cx="7634691" cy="4589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704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E0DD2BFD-6D2B-C8CE-A29C-FF331662E8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6733" y="2945821"/>
            <a:ext cx="2893267" cy="157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 fontScale="67500" lnSpcReduction="20000"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ES" altLang="es-CO" sz="4800" dirty="0"/>
              <a:t>Técnicas para </a:t>
            </a:r>
            <a:r>
              <a:rPr lang="es-ES" altLang="es-CO" sz="4800" dirty="0" err="1"/>
              <a:t>prompts</a:t>
            </a:r>
            <a:endParaRPr lang="es-ES" altLang="es-CO" sz="4800" dirty="0"/>
          </a:p>
          <a:p>
            <a:pPr algn="ctr" eaLnBrk="1" hangingPunct="1"/>
            <a:endParaRPr lang="es-ES" altLang="es-CO" sz="4800" dirty="0"/>
          </a:p>
          <a:p>
            <a:pPr algn="ctr" eaLnBrk="1" hangingPunct="1"/>
            <a:r>
              <a:rPr lang="es-ES" altLang="es-CO" sz="4800" dirty="0" err="1"/>
              <a:t>Priming</a:t>
            </a:r>
            <a:endParaRPr lang="es-ES" altLang="es-CO" sz="4800" dirty="0"/>
          </a:p>
          <a:p>
            <a:pPr algn="ctr" eaLnBrk="1" hangingPunct="1"/>
            <a:endParaRPr lang="es-ES" altLang="es-CO" sz="48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0B79B72-3A83-4DCF-90FE-F0998017A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0154"/>
            <a:ext cx="7920681" cy="470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811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E0DD2BFD-6D2B-C8CE-A29C-FF331662E8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6733" y="2945821"/>
            <a:ext cx="2893267" cy="157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 fontScale="67500" lnSpcReduction="20000"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ES" altLang="es-CO" sz="4800" dirty="0"/>
              <a:t>Técnicas para </a:t>
            </a:r>
            <a:r>
              <a:rPr lang="es-ES" altLang="es-CO" sz="4800" dirty="0" err="1"/>
              <a:t>prompts</a:t>
            </a:r>
            <a:endParaRPr lang="es-ES" altLang="es-CO" sz="4800" dirty="0"/>
          </a:p>
          <a:p>
            <a:pPr algn="ctr" eaLnBrk="1" hangingPunct="1"/>
            <a:endParaRPr lang="es-ES" altLang="es-CO" sz="4800" dirty="0"/>
          </a:p>
          <a:p>
            <a:pPr algn="ctr" eaLnBrk="1" hangingPunct="1"/>
            <a:r>
              <a:rPr lang="es-ES" altLang="es-CO" sz="4800" dirty="0" err="1"/>
              <a:t>CoT</a:t>
            </a:r>
            <a:endParaRPr lang="es-ES" altLang="es-CO" sz="4800" dirty="0"/>
          </a:p>
          <a:p>
            <a:pPr algn="ctr" eaLnBrk="1" hangingPunct="1"/>
            <a:endParaRPr lang="es-ES" altLang="es-CO" sz="48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16DCDD3-E895-4C94-847C-3C5B9EE82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8253"/>
            <a:ext cx="8062336" cy="460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894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E0DD2BFD-6D2B-C8CE-A29C-FF331662E8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6733" y="2945821"/>
            <a:ext cx="2893267" cy="1576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 fontScale="67500" lnSpcReduction="20000"/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ES" altLang="es-CO" sz="4800" dirty="0"/>
              <a:t>Técnicas para </a:t>
            </a:r>
            <a:r>
              <a:rPr lang="es-ES" altLang="es-CO" sz="4800" dirty="0" err="1"/>
              <a:t>prompts</a:t>
            </a:r>
            <a:endParaRPr lang="es-ES" altLang="es-CO" sz="4800" dirty="0"/>
          </a:p>
          <a:p>
            <a:pPr algn="ctr" eaLnBrk="1" hangingPunct="1"/>
            <a:endParaRPr lang="es-ES" altLang="es-CO" sz="4800" dirty="0"/>
          </a:p>
          <a:p>
            <a:pPr algn="ctr" eaLnBrk="1" hangingPunct="1"/>
            <a:r>
              <a:rPr lang="es-ES" altLang="es-CO" sz="4800" dirty="0" err="1"/>
              <a:t>Few</a:t>
            </a:r>
            <a:r>
              <a:rPr lang="es-ES" altLang="es-CO" sz="4800" dirty="0"/>
              <a:t> </a:t>
            </a:r>
            <a:r>
              <a:rPr lang="es-ES" altLang="es-CO" sz="4800" dirty="0" err="1"/>
              <a:t>Shoot</a:t>
            </a:r>
            <a:endParaRPr lang="es-ES" altLang="es-CO" sz="4800" dirty="0"/>
          </a:p>
          <a:p>
            <a:pPr algn="ctr" eaLnBrk="1" hangingPunct="1"/>
            <a:endParaRPr lang="es-ES" altLang="es-CO" sz="48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597943C-FBBA-440E-AA5B-12269D835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3539"/>
            <a:ext cx="7620000" cy="465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73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32296</TotalTime>
  <Words>1296</Words>
  <Application>Microsoft Office PowerPoint</Application>
  <PresentationFormat>Panorámica</PresentationFormat>
  <Paragraphs>140</Paragraphs>
  <Slides>14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Google Sans</vt:lpstr>
      <vt:lpstr>Tema de Office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Gustavo Andrés Moreno Hincapié</dc:creator>
  <cp:lastModifiedBy>Gustavo Moreno</cp:lastModifiedBy>
  <cp:revision>85</cp:revision>
  <dcterms:created xsi:type="dcterms:W3CDTF">2024-07-19T22:54:55Z</dcterms:created>
  <dcterms:modified xsi:type="dcterms:W3CDTF">2025-05-19T22:54:11Z</dcterms:modified>
</cp:coreProperties>
</file>

<file path=docProps/thumbnail.jpeg>
</file>